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61" r:id="rId6"/>
    <p:sldId id="283" r:id="rId7"/>
    <p:sldId id="279" r:id="rId8"/>
    <p:sldId id="278" r:id="rId9"/>
    <p:sldId id="303" r:id="rId10"/>
    <p:sldId id="300" r:id="rId11"/>
    <p:sldId id="280" r:id="rId12"/>
    <p:sldId id="292" r:id="rId13"/>
    <p:sldId id="286" r:id="rId14"/>
    <p:sldId id="263" r:id="rId15"/>
    <p:sldId id="281" r:id="rId16"/>
    <p:sldId id="282" r:id="rId17"/>
    <p:sldId id="275" r:id="rId18"/>
    <p:sldId id="274" r:id="rId19"/>
    <p:sldId id="284" r:id="rId20"/>
    <p:sldId id="287" r:id="rId21"/>
    <p:sldId id="291" r:id="rId22"/>
    <p:sldId id="289" r:id="rId23"/>
    <p:sldId id="304" r:id="rId24"/>
    <p:sldId id="288" r:id="rId25"/>
    <p:sldId id="305" r:id="rId26"/>
    <p:sldId id="301" r:id="rId27"/>
    <p:sldId id="302" r:id="rId28"/>
    <p:sldId id="290" r:id="rId29"/>
    <p:sldId id="293" r:id="rId30"/>
    <p:sldId id="297" r:id="rId31"/>
    <p:sldId id="294" r:id="rId32"/>
    <p:sldId id="298" r:id="rId33"/>
    <p:sldId id="295" r:id="rId34"/>
    <p:sldId id="285" r:id="rId35"/>
    <p:sldId id="299" r:id="rId36"/>
    <p:sldId id="276" r:id="rId37"/>
    <p:sldId id="277" r:id="rId38"/>
    <p:sldId id="26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343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03-Jan-19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03/01/2019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42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54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add content to your Shiny app by placing it inside a </a:t>
            </a:r>
            <a:r>
              <a:rPr lang="en-US" dirty="0" smtClean="0"/>
              <a:t>*Panel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Adding characters; html site hyperlink</a:t>
            </a:r>
            <a:r>
              <a:rPr lang="en-US" baseline="0" dirty="0" smtClean="0"/>
              <a:t> so you can look up the appropriate wrapper tag to allow you to include unusual characters (e.g. less than or equals to sign, subscript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00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Target=“_blank” – opens the link in a new tab, if this is removed it will open on the same page</a:t>
            </a:r>
          </a:p>
          <a:p>
            <a:r>
              <a:rPr lang="en-IE" dirty="0" smtClean="0"/>
              <a:t>The second link is what would appear in the text. Could</a:t>
            </a:r>
            <a:r>
              <a:rPr lang="en-IE" baseline="0" dirty="0" smtClean="0"/>
              <a:t> be changed to “click here”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8962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Tidyverse</a:t>
            </a:r>
            <a:r>
              <a:rPr lang="en-US" baseline="0" dirty="0" smtClean="0"/>
              <a:t> integration,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18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hiny.rstudio.com/articles/layout-guide.html" TargetMode="External"/><Relationship Id="rId3" Type="http://schemas.openxmlformats.org/officeDocument/2006/relationships/hyperlink" Target="https://rmarkdown.rstudio.com/flexdashboard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hyperlink" Target="https://rstudio.github.io/shinydashboard/" TargetMode="External"/><Relationship Id="rId4" Type="http://schemas.openxmlformats.org/officeDocument/2006/relationships/hyperlink" Target="https://github.com/almasaeed2010/AdminLT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studio.github.io/shinythemes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articles/html-tag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hyperlink" Target="https://shiny.rstudio.com/articles/tag-glossary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shinyapps.io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.ly/r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myinspirationinformation.com/visualisation/d3-js/integrating-d3-js-into-r-shiny/" TargetMode="External"/><Relationship Id="rId3" Type="http://schemas.openxmlformats.org/officeDocument/2006/relationships/hyperlink" Target="https://shiny.rstudio.com/gallery/" TargetMode="External"/><Relationship Id="rId7" Type="http://schemas.openxmlformats.org/officeDocument/2006/relationships/hyperlink" Target="https://github.com/d3/d3/wiki/Gallery" TargetMode="External"/><Relationship Id="rId2" Type="http://schemas.openxmlformats.org/officeDocument/2006/relationships/hyperlink" Target="https://www.rstudio.com/products/shiny/shiny-user-showcas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markdown.rstudio.com/flexdashboard/" TargetMode="External"/><Relationship Id="rId11" Type="http://schemas.openxmlformats.org/officeDocument/2006/relationships/hyperlink" Target="https://flowingdata.com/category/tutorials/" TargetMode="External"/><Relationship Id="rId5" Type="http://schemas.openxmlformats.org/officeDocument/2006/relationships/hyperlink" Target="https://www.r-graph-gallery.com/" TargetMode="External"/><Relationship Id="rId10" Type="http://schemas.openxmlformats.org/officeDocument/2006/relationships/hyperlink" Target="http://spatial.ly/" TargetMode="External"/><Relationship Id="rId4" Type="http://schemas.openxmlformats.org/officeDocument/2006/relationships/hyperlink" Target="http://gallery.htmlwidgets.org/" TargetMode="External"/><Relationship Id="rId9" Type="http://schemas.openxmlformats.org/officeDocument/2006/relationships/hyperlink" Target="https://rstudio.github.io/promises/articles/shiny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1902" y="1408796"/>
            <a:ext cx="8030935" cy="47700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Examples 1-6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2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Fisheries Informatics Project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/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0738" y="3837103"/>
            <a:ext cx="9784080" cy="2183988"/>
          </a:xfrm>
        </p:spPr>
        <p:txBody>
          <a:bodyPr/>
          <a:lstStyle/>
          <a:p>
            <a:r>
              <a:rPr lang="en-US" dirty="0"/>
              <a:t>MI based project aiming to visualize existing data, increase its usage/utility and make it more easily accessible.</a:t>
            </a:r>
          </a:p>
          <a:p>
            <a:r>
              <a:rPr lang="en-US" dirty="0" smtClean="0"/>
              <a:t>Outputs</a:t>
            </a:r>
            <a:r>
              <a:rPr lang="en-US" dirty="0"/>
              <a:t>; 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Species Dashboard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Stockbook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IGFS data explorer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 tagging data portal</a:t>
            </a:r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13"/>
          <a:stretch/>
        </p:blipFill>
        <p:spPr>
          <a:xfrm>
            <a:off x="3495" y="1355992"/>
            <a:ext cx="12188505" cy="1712422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Multiple tabs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Interactive plots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471661"/>
          </a:xfrm>
        </p:spPr>
        <p:txBody>
          <a:bodyPr/>
          <a:lstStyle/>
          <a:p>
            <a:r>
              <a:rPr lang="en-US" dirty="0" err="1" smtClean="0"/>
              <a:t>tabPage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www folder and </a:t>
            </a:r>
            <a:r>
              <a:rPr lang="en-US" dirty="0" err="1" smtClean="0"/>
              <a:t>renderImage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Dashboard</a:t>
            </a:r>
            <a:endParaRPr lang="en-US" dirty="0"/>
          </a:p>
        </p:txBody>
      </p:sp>
      <p:sp>
        <p:nvSpPr>
          <p:cNvPr id="18" name="Text Placeholder 11"/>
          <p:cNvSpPr txBox="1">
            <a:spLocks/>
          </p:cNvSpPr>
          <p:nvPr/>
        </p:nvSpPr>
        <p:spPr>
          <a:xfrm>
            <a:off x="735240" y="5025883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Action buttons</a:t>
            </a:r>
            <a:endParaRPr lang="en-US" dirty="0"/>
          </a:p>
        </p:txBody>
      </p:sp>
      <p:sp>
        <p:nvSpPr>
          <p:cNvPr id="19" name="Text Placeholder 14"/>
          <p:cNvSpPr txBox="1">
            <a:spLocks/>
          </p:cNvSpPr>
          <p:nvPr/>
        </p:nvSpPr>
        <p:spPr>
          <a:xfrm>
            <a:off x="735240" y="5518121"/>
            <a:ext cx="2820761" cy="47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tabPage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8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5" b="34635"/>
          <a:stretch>
            <a:fillRect/>
          </a:stretch>
        </p:blipFill>
        <p:spPr>
          <a:xfrm>
            <a:off x="0" y="1386949"/>
            <a:ext cx="12192000" cy="21193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Stockbook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/>
          <a:lstStyle/>
          <a:p>
            <a:r>
              <a:rPr lang="en-US" dirty="0" smtClean="0"/>
              <a:t>Reactive filters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635998" y="3802064"/>
            <a:ext cx="2820761" cy="334508"/>
          </a:xfrm>
        </p:spPr>
        <p:txBody>
          <a:bodyPr/>
          <a:lstStyle/>
          <a:p>
            <a:r>
              <a:rPr lang="en-US" dirty="0" smtClean="0"/>
              <a:t>Reactive content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/>
          <a:lstStyle/>
          <a:p>
            <a:r>
              <a:rPr lang="en-US" dirty="0" smtClean="0"/>
              <a:t>Selecting Stock different dropdown options based on species selected</a:t>
            </a:r>
          </a:p>
          <a:p>
            <a:r>
              <a:rPr lang="en-US" dirty="0" err="1" smtClean="0"/>
              <a:t>renderUI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/>
          <a:lstStyle/>
          <a:p>
            <a:r>
              <a:rPr lang="en-US" dirty="0" err="1"/>
              <a:t>renderUI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6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3" b="3397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Leaflet pop-ups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View &amp; download PDF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Reactive charts and </a:t>
            </a:r>
            <a:r>
              <a:rPr lang="en-US" dirty="0" err="1" smtClean="0"/>
              <a:t>infoboxes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IGFS Data 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6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Leaflet + adaptive page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Download map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Modal Dialog Box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 tagging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t="37715" r="-175" b="29143"/>
          <a:stretch/>
        </p:blipFill>
        <p:spPr>
          <a:xfrm>
            <a:off x="1" y="1188719"/>
            <a:ext cx="12204052" cy="2121408"/>
          </a:xfrm>
        </p:spPr>
      </p:pic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/>
          <a:lstStyle/>
          <a:p>
            <a:r>
              <a:rPr lang="en-US" dirty="0" err="1" smtClean="0"/>
              <a:t>downloadHandler</a:t>
            </a:r>
            <a:endParaRPr lang="en-US" dirty="0" smtClean="0"/>
          </a:p>
          <a:p>
            <a:r>
              <a:rPr lang="en-US" dirty="0" smtClean="0"/>
              <a:t>Creates filename and content of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9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Outline</a:t>
            </a:r>
          </a:p>
          <a:p>
            <a:pPr lvl="1"/>
            <a:r>
              <a:rPr lang="en-US" sz="2000" dirty="0" smtClean="0"/>
              <a:t>Layout options</a:t>
            </a:r>
          </a:p>
          <a:p>
            <a:pPr lvl="1"/>
            <a:r>
              <a:rPr lang="en-US" sz="2000" dirty="0" smtClean="0"/>
              <a:t>HTML and formatting</a:t>
            </a:r>
          </a:p>
          <a:p>
            <a:pPr lvl="1"/>
            <a:r>
              <a:rPr lang="en-US" sz="2000" dirty="0" err="1" smtClean="0"/>
              <a:t>Plotly</a:t>
            </a:r>
            <a:endParaRPr lang="en-US" sz="2000" dirty="0" smtClean="0"/>
          </a:p>
          <a:p>
            <a:pPr lvl="1"/>
            <a:r>
              <a:rPr lang="en-US" sz="2000" dirty="0" smtClean="0"/>
              <a:t>Leaflet</a:t>
            </a:r>
          </a:p>
          <a:p>
            <a:pPr lvl="1"/>
            <a:r>
              <a:rPr lang="en-US" sz="2000" dirty="0" smtClean="0"/>
              <a:t>Fisheries Informatics apps </a:t>
            </a:r>
          </a:p>
          <a:p>
            <a:pPr marL="914400" lvl="2" indent="0">
              <a:buNone/>
            </a:pPr>
            <a:r>
              <a:rPr lang="en-US" sz="2000" dirty="0" smtClean="0"/>
              <a:t>- the code that built them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Picture Placeholder 6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44" y="1463040"/>
            <a:ext cx="48361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 err="1" smtClean="0"/>
              <a:t>fluidPage</a:t>
            </a:r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Most used and very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titlePanel</a:t>
            </a:r>
            <a:r>
              <a:rPr lang="en-US" sz="1600" dirty="0" smtClean="0"/>
              <a:t> and </a:t>
            </a:r>
            <a:r>
              <a:rPr lang="en-US" sz="1600" dirty="0" err="1" smtClean="0"/>
              <a:t>sidebarLayout</a:t>
            </a:r>
            <a:r>
              <a:rPr lang="en-US" sz="1600" dirty="0" smtClean="0"/>
              <a:t> are most commonly used elements to add.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Combine multiple elements using different panel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Organise</a:t>
            </a:r>
            <a:r>
              <a:rPr lang="en-US" sz="1600" dirty="0" smtClean="0"/>
              <a:t> panels and elements into a layout using a layout function with elements as arguments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26" y="2156688"/>
            <a:ext cx="5501418" cy="27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1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code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97" y="1377521"/>
            <a:ext cx="10058400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7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900107" y="1509626"/>
            <a:ext cx="4290729" cy="328410"/>
          </a:xfrm>
        </p:spPr>
        <p:txBody>
          <a:bodyPr/>
          <a:lstStyle/>
          <a:p>
            <a:r>
              <a:rPr lang="en-US" dirty="0" err="1"/>
              <a:t>flexdashboard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470732" y="1509626"/>
            <a:ext cx="4900386" cy="334508"/>
          </a:xfrm>
        </p:spPr>
        <p:txBody>
          <a:bodyPr/>
          <a:lstStyle/>
          <a:p>
            <a:r>
              <a:rPr lang="en-US" dirty="0" err="1"/>
              <a:t>shinydashboard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900107" y="2104015"/>
            <a:ext cx="4290729" cy="18676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Static or 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CSS flexbox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6470732" y="2104015"/>
            <a:ext cx="4114141" cy="1802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Shiny UI code, built </a:t>
            </a:r>
            <a:r>
              <a:rPr lang="en-US" dirty="0"/>
              <a:t>using </a:t>
            </a:r>
            <a:r>
              <a:rPr lang="en-US" dirty="0" err="1" smtClean="0">
                <a:hlinkClick r:id="rId4"/>
              </a:rPr>
              <a:t>AdminLTE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quite as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Bookstrap</a:t>
            </a:r>
            <a:r>
              <a:rPr lang="en-US" dirty="0" smtClean="0"/>
              <a:t> grid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07" y="3745181"/>
            <a:ext cx="3989906" cy="2215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b="11472"/>
          <a:stretch/>
        </p:blipFill>
        <p:spPr>
          <a:xfrm>
            <a:off x="6470732" y="3682563"/>
            <a:ext cx="4018049" cy="227825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36981" y="6325774"/>
            <a:ext cx="2785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For more - </a:t>
            </a:r>
            <a:r>
              <a:rPr lang="en-US" sz="1600" dirty="0" smtClean="0">
                <a:hlinkClick r:id="rId8"/>
              </a:rPr>
              <a:t>layout-guide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553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Introduction, Structure &amp; </a:t>
            </a:r>
            <a:r>
              <a:rPr lang="en-US" dirty="0" smtClean="0"/>
              <a:t>Basics - </a:t>
            </a:r>
            <a:r>
              <a:rPr lang="en-US" b="1" dirty="0" smtClean="0"/>
              <a:t>10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More advanced elements – </a:t>
            </a:r>
            <a:r>
              <a:rPr lang="en-US" b="1" dirty="0" smtClean="0"/>
              <a:t>17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Interactivity </a:t>
            </a:r>
            <a:r>
              <a:rPr lang="en-US" dirty="0"/>
              <a:t>and </a:t>
            </a:r>
            <a:r>
              <a:rPr lang="en-US" dirty="0" err="1" smtClean="0"/>
              <a:t>renderUI</a:t>
            </a:r>
            <a:r>
              <a:rPr lang="en-US" dirty="0" smtClean="0"/>
              <a:t> 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Troubleshooting &amp; “BYO-App” session Fisheries </a:t>
            </a:r>
            <a:r>
              <a:rPr lang="en-US" dirty="0" smtClean="0"/>
              <a:t>Informatics project – </a:t>
            </a:r>
            <a:r>
              <a:rPr lang="en-US" b="1" dirty="0" smtClean="0"/>
              <a:t>31</a:t>
            </a:r>
            <a:r>
              <a:rPr lang="en-US" b="1" baseline="30000" dirty="0" smtClean="0"/>
              <a:t>st</a:t>
            </a:r>
            <a:r>
              <a:rPr lang="en-US" b="1" dirty="0" smtClean="0"/>
              <a:t> Jan</a:t>
            </a:r>
          </a:p>
          <a:p>
            <a:pPr marL="914400" lvl="2" indent="0">
              <a:buNone/>
            </a:pPr>
            <a:r>
              <a:rPr lang="en-US" dirty="0"/>
              <a:t>– Optional </a:t>
            </a:r>
            <a:r>
              <a:rPr lang="en-US" dirty="0" smtClean="0"/>
              <a:t>hands on session</a:t>
            </a:r>
          </a:p>
          <a:p>
            <a:pPr marL="914400" lvl="2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session</a:t>
            </a:r>
          </a:p>
          <a:p>
            <a:pPr marL="914400" lvl="2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Shinythemes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https://rstudio.github.io/shinythemes</a:t>
            </a:r>
            <a:r>
              <a:rPr lang="en-IE" dirty="0" smtClean="0">
                <a:hlinkClick r:id="rId2"/>
              </a:rPr>
              <a:t>/</a:t>
            </a:r>
            <a:endParaRPr lang="en-IE" dirty="0" smtClean="0"/>
          </a:p>
          <a:p>
            <a:r>
              <a:rPr lang="en-IE" dirty="0" smtClean="0"/>
              <a:t>Some options:</a:t>
            </a:r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623163"/>
            <a:ext cx="89344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33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content &amp;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1463040"/>
            <a:ext cx="4984666" cy="47700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can add content to your Shiny app by placing it inside a </a:t>
            </a:r>
            <a:r>
              <a:rPr lang="en-US" dirty="0"/>
              <a:t>*Panel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function e.g. </a:t>
            </a:r>
            <a:r>
              <a:rPr lang="en-US" dirty="0" err="1" smtClean="0"/>
              <a:t>sidebarPanel</a:t>
            </a:r>
            <a:r>
              <a:rPr lang="en-US" dirty="0"/>
              <a:t>("sidebar panel</a:t>
            </a:r>
            <a:r>
              <a:rPr lang="en-US" dirty="0" smtClean="0"/>
              <a:t>")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Format text using inbuilt tags to create Headers, alter alignment, bole/italicize, change </a:t>
            </a:r>
            <a:r>
              <a:rPr lang="en-US" dirty="0" err="1" smtClean="0">
                <a:solidFill>
                  <a:schemeClr val="tx1"/>
                </a:solidFill>
              </a:rPr>
              <a:t>colour</a:t>
            </a:r>
            <a:r>
              <a:rPr lang="en-US" dirty="0" smtClean="0">
                <a:solidFill>
                  <a:schemeClr val="tx1"/>
                </a:solidFill>
              </a:rPr>
              <a:t> etc.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You can also 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customize your UI with HTML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hlinkClick r:id="rId4"/>
              </a:rPr>
              <a:t>Shiny HTML tags glossary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569" y="1463040"/>
            <a:ext cx="61436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31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 err="1"/>
              <a:t>runApp</a:t>
            </a:r>
            <a:r>
              <a:rPr lang="en-IE" dirty="0"/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list(</a:t>
            </a:r>
            <a:r>
              <a:rPr lang="en-IE" dirty="0" err="1"/>
              <a:t>ui</a:t>
            </a:r>
            <a:r>
              <a:rPr lang="en-IE" dirty="0"/>
              <a:t> = </a:t>
            </a:r>
            <a:r>
              <a:rPr lang="en-IE" dirty="0" err="1"/>
              <a:t>fluidPage</a:t>
            </a:r>
            <a:r>
              <a:rPr lang="en-IE" dirty="0"/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 </a:t>
            </a:r>
            <a:r>
              <a:rPr lang="en-IE" dirty="0" err="1"/>
              <a:t>uiOutput</a:t>
            </a:r>
            <a:r>
              <a:rPr lang="en-IE" dirty="0"/>
              <a:t>("tab")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),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server = function(input, output, session){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</a:t>
            </a:r>
            <a:r>
              <a:rPr lang="en-IE" dirty="0" err="1"/>
              <a:t>url</a:t>
            </a:r>
            <a:r>
              <a:rPr lang="en-IE" dirty="0"/>
              <a:t> &lt;- a("Google Homepage", </a:t>
            </a:r>
            <a:r>
              <a:rPr lang="en-IE" dirty="0" err="1"/>
              <a:t>href</a:t>
            </a:r>
            <a:r>
              <a:rPr lang="en-IE" dirty="0"/>
              <a:t>="https://www.google.com/")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</a:t>
            </a:r>
            <a:r>
              <a:rPr lang="en-IE" dirty="0" err="1"/>
              <a:t>output$tab</a:t>
            </a:r>
            <a:r>
              <a:rPr lang="en-IE" dirty="0"/>
              <a:t> &lt;- </a:t>
            </a:r>
            <a:r>
              <a:rPr lang="en-IE" dirty="0" err="1"/>
              <a:t>renderUI</a:t>
            </a:r>
            <a:r>
              <a:rPr lang="en-IE" dirty="0"/>
              <a:t>({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  </a:t>
            </a:r>
            <a:r>
              <a:rPr lang="en-IE" dirty="0" err="1"/>
              <a:t>tagList</a:t>
            </a:r>
            <a:r>
              <a:rPr lang="en-IE" dirty="0"/>
              <a:t>("URL link:", </a:t>
            </a:r>
            <a:r>
              <a:rPr lang="en-IE" dirty="0" err="1"/>
              <a:t>url</a:t>
            </a:r>
            <a:r>
              <a:rPr lang="en-IE" dirty="0"/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})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})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 smtClean="0"/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IE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IE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 smtClean="0"/>
              <a:t>HTML syntax within a block of text: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&lt;a href="https://www.marine.ie/Home/home"  target="_blank"&gt;</a:t>
            </a:r>
            <a:r>
              <a:rPr lang="pt-BR" dirty="0" smtClean="0"/>
              <a:t>www.marine.ie&lt;/</a:t>
            </a:r>
            <a:r>
              <a:rPr lang="pt-BR" dirty="0"/>
              <a:t>a&gt;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589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your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 scripts</a:t>
            </a:r>
          </a:p>
          <a:p>
            <a:r>
              <a:rPr lang="en-US" dirty="0"/>
              <a:t>This is the simplest way to share an app, but it works only if your users have R on their own computer (and know how to use it). Users can use these scripts to launch the app from their own R session, just like you’ve been launching the apps so far in this tutorial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Need a copy </a:t>
            </a:r>
            <a:r>
              <a:rPr lang="en-US" dirty="0" err="1" smtClean="0"/>
              <a:t>og</a:t>
            </a:r>
            <a:r>
              <a:rPr lang="en-US" dirty="0" smtClean="0"/>
              <a:t> your </a:t>
            </a:r>
            <a:r>
              <a:rPr lang="en-US" dirty="0" err="1" smtClean="0"/>
              <a:t>app.R</a:t>
            </a:r>
            <a:r>
              <a:rPr lang="en-US" dirty="0" smtClean="0"/>
              <a:t> file, as well as any supplemental materials used in your app (e.g. the ‘www’ folder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244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your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Web page</a:t>
            </a:r>
          </a:p>
          <a:p>
            <a:r>
              <a:rPr lang="en-US" dirty="0"/>
              <a:t>This is definitely the most user friendly way to share a Shiny app. Your users can navigate to your app through the internet with a web browser. They will find your app fully rendered, up to date, and ready to </a:t>
            </a:r>
            <a:r>
              <a:rPr lang="en-US" dirty="0" smtClean="0"/>
              <a:t>go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 offers 4 ways to host your Shiny app as a web page;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hlinkClick r:id="rId2" action="ppaction://hlinkfile"/>
              </a:rPr>
              <a:t>shinyapps.io</a:t>
            </a:r>
            <a:endParaRPr lang="en-US" sz="16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Shiny Server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Shiny Server </a:t>
            </a:r>
            <a:r>
              <a:rPr lang="en-US" sz="1600" dirty="0" smtClean="0"/>
              <a:t>Pro*</a:t>
            </a:r>
            <a:endParaRPr lang="en-US" sz="16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/>
              <a:t>RStudio</a:t>
            </a:r>
            <a:r>
              <a:rPr lang="en-US" sz="1600" dirty="0"/>
              <a:t> </a:t>
            </a:r>
            <a:r>
              <a:rPr lang="en-US" sz="1600" dirty="0" smtClean="0"/>
              <a:t>Connect*</a:t>
            </a:r>
          </a:p>
          <a:p>
            <a:pPr marL="457200" lvl="1" indent="0">
              <a:buNone/>
            </a:pPr>
            <a:r>
              <a:rPr lang="en-US" sz="1800" dirty="0" smtClean="0"/>
              <a:t>*for closer control, larger volumes and requires purchase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50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51" y="1379912"/>
            <a:ext cx="11469749" cy="4770098"/>
          </a:xfrm>
        </p:spPr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img</a:t>
            </a:r>
            <a:r>
              <a:rPr lang="en-US" dirty="0" smtClean="0"/>
              <a:t>’ function with name of your image file as </a:t>
            </a:r>
            <a:r>
              <a:rPr lang="en-US" dirty="0" err="1" smtClean="0"/>
              <a:t>src</a:t>
            </a:r>
            <a:r>
              <a:rPr lang="en-US" dirty="0" smtClean="0"/>
              <a:t> argument</a:t>
            </a:r>
          </a:p>
          <a:p>
            <a:r>
              <a:rPr lang="en-US" dirty="0" smtClean="0"/>
              <a:t>Can also include HTML friendly parameters like heights and width (numbers refer to pixels)</a:t>
            </a:r>
          </a:p>
          <a:p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fuction</a:t>
            </a:r>
            <a:r>
              <a:rPr lang="en-US" dirty="0" smtClean="0"/>
              <a:t> looks for your image in a specific place; so your file must be in a folder named ‘www’ in the same directory as your </a:t>
            </a:r>
            <a:r>
              <a:rPr lang="en-US" dirty="0" err="1" smtClean="0"/>
              <a:t>app.r</a:t>
            </a:r>
            <a:r>
              <a:rPr lang="en-US" dirty="0" smtClean="0"/>
              <a:t> script.</a:t>
            </a:r>
          </a:p>
          <a:p>
            <a:r>
              <a:rPr lang="en-US" dirty="0" smtClean="0"/>
              <a:t>So if you wanted to use an image called rstudio.png, your App-1 directory should look like this;</a:t>
            </a:r>
          </a:p>
          <a:p>
            <a:endParaRPr lang="en-US" dirty="0" smtClean="0"/>
          </a:p>
        </p:txBody>
      </p:sp>
      <p:pic>
        <p:nvPicPr>
          <p:cNvPr id="6" name="Picture 2" descr="Image in www dire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11" y="3581276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903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- leaflet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6" y="1415550"/>
            <a:ext cx="6528956" cy="358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8336" y="6211669"/>
            <a:ext cx="522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https://rstudio.github.io/leaflet/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635" r="1774" b="41268"/>
          <a:stretch/>
        </p:blipFill>
        <p:spPr>
          <a:xfrm>
            <a:off x="6898123" y="1745672"/>
            <a:ext cx="5135909" cy="1785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314" y="5144655"/>
            <a:ext cx="613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 smtClean="0"/>
              <a:t>i</a:t>
            </a:r>
            <a:r>
              <a:rPr lang="en-US" dirty="0" smtClean="0"/>
              <a:t> &lt;- </a:t>
            </a:r>
            <a:r>
              <a:rPr lang="en-US" dirty="0" err="1" smtClean="0"/>
              <a:t>renderLeaflet</a:t>
            </a:r>
            <a:r>
              <a:rPr lang="en-US" dirty="0" smtClean="0"/>
              <a:t>(m)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8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Incorporating plots/graphs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</a:t>
            </a:r>
            <a:r>
              <a:rPr lang="en-US" dirty="0" err="1" smtClean="0"/>
              <a:t>fuction</a:t>
            </a:r>
            <a:endParaRPr lang="en-US" dirty="0" smtClean="0"/>
          </a:p>
          <a:p>
            <a:r>
              <a:rPr lang="en-US" dirty="0" smtClean="0"/>
              <a:t>Normal R plotting code inside </a:t>
            </a:r>
            <a:r>
              <a:rPr lang="en-US" dirty="0" err="1" smtClean="0"/>
              <a:t>renderPlot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48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plots - </a:t>
            </a:r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https://plot.ly/r/</a:t>
            </a:r>
            <a:r>
              <a:rPr lang="en-US" dirty="0"/>
              <a:t> </a:t>
            </a:r>
          </a:p>
          <a:p>
            <a:r>
              <a:rPr lang="en-US" dirty="0" smtClean="0"/>
              <a:t>Can also wrap </a:t>
            </a:r>
            <a:r>
              <a:rPr lang="en-US" dirty="0" err="1" smtClean="0"/>
              <a:t>ggplot</a:t>
            </a:r>
            <a:r>
              <a:rPr lang="en-US" dirty="0" smtClean="0"/>
              <a:t> inside </a:t>
            </a:r>
            <a:r>
              <a:rPr lang="en-US" dirty="0" err="1" smtClean="0"/>
              <a:t>renderPlotly</a:t>
            </a:r>
            <a:r>
              <a:rPr lang="en-US" dirty="0" smtClean="0"/>
              <a:t>(); will make your plot interactive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49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 gg plot code – output as is</a:t>
            </a:r>
          </a:p>
          <a:p>
            <a:r>
              <a:rPr lang="en-US" dirty="0" smtClean="0"/>
              <a:t>Wrap within </a:t>
            </a:r>
            <a:r>
              <a:rPr lang="en-US" dirty="0" err="1" smtClean="0"/>
              <a:t>plotly</a:t>
            </a:r>
            <a:r>
              <a:rPr lang="en-US" dirty="0" smtClean="0"/>
              <a:t> and demo interactivity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54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Introduction to shiny</a:t>
            </a:r>
          </a:p>
          <a:p>
            <a:pPr lvl="1"/>
            <a:r>
              <a:rPr lang="en-US" dirty="0" smtClean="0"/>
              <a:t>Structure &amp; Basic code template</a:t>
            </a:r>
          </a:p>
          <a:p>
            <a:pPr lvl="1"/>
            <a:r>
              <a:rPr lang="en-US" dirty="0" smtClean="0"/>
              <a:t>6 basic examples </a:t>
            </a:r>
          </a:p>
          <a:p>
            <a:pPr lvl="1"/>
            <a:r>
              <a:rPr lang="en-US" dirty="0" smtClean="0"/>
              <a:t>Fisheries Informatics apps</a:t>
            </a:r>
          </a:p>
          <a:p>
            <a:pPr marL="914400" lvl="2" indent="0">
              <a:buNone/>
            </a:pPr>
            <a:r>
              <a:rPr lang="en-US" dirty="0"/>
              <a:t>-</a:t>
            </a:r>
            <a:r>
              <a:rPr lang="en-US" dirty="0" smtClean="0"/>
              <a:t> Interesting </a:t>
            </a:r>
            <a:r>
              <a:rPr lang="en-US" dirty="0"/>
              <a:t>f</a:t>
            </a:r>
            <a:r>
              <a:rPr lang="en-US" dirty="0" smtClean="0"/>
              <a:t>unctionalities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- </a:t>
            </a:r>
            <a:r>
              <a:rPr lang="en-US" dirty="0" err="1"/>
              <a:t>D</a:t>
            </a:r>
            <a:r>
              <a:rPr lang="en-US" dirty="0" err="1" smtClean="0"/>
              <a:t>atatable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25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Interactivity</a:t>
            </a:r>
          </a:p>
          <a:p>
            <a:pPr lvl="1"/>
            <a:r>
              <a:rPr lang="en-US" dirty="0" err="1" smtClean="0"/>
              <a:t>renderUI</a:t>
            </a:r>
            <a:r>
              <a:rPr lang="en-US" dirty="0"/>
              <a:t>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Troubleshooting</a:t>
            </a:r>
          </a:p>
          <a:p>
            <a:pPr lvl="1"/>
            <a:r>
              <a:rPr lang="en-US" dirty="0" smtClean="0"/>
              <a:t>Reactive plotting – tagging app, code to allow you to chose your plot parameters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ips </a:t>
            </a:r>
            <a:r>
              <a:rPr lang="en-US" dirty="0"/>
              <a:t>and tricks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- Additional resources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01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04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– Online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4" y="2080650"/>
            <a:ext cx="8283844" cy="3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7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https://www.rstudio.com/products/shiny/shiny-user-showcase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https://shiny.rstudio.com/gallery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http://gallery.htmlwidgets.org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://www.r-graph-gallery.com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https://rmarkdown.rstudio.com/flexdashboard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github.com/d3/d3/wiki/Gallery</a:t>
            </a:r>
            <a:endParaRPr lang="en-US" dirty="0" smtClean="0"/>
          </a:p>
          <a:p>
            <a:r>
              <a:rPr lang="en-US" dirty="0">
                <a:hlinkClick r:id="rId8"/>
              </a:rPr>
              <a:t>http://myinspirationinformation.com/visualisation/d3-js/integrating-d3-js-into-r-shiny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rstudio.github.io/promises/articles/shiny.html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http://spatial.ly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1"/>
              </a:rPr>
              <a:t>https://flowingdata.com/category/tutorials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26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6563" cy="7065818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Shiny!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7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0758960" cy="4770098"/>
          </a:xfrm>
        </p:spPr>
        <p:txBody>
          <a:bodyPr/>
          <a:lstStyle/>
          <a:p>
            <a:r>
              <a:rPr lang="en-US" dirty="0" smtClean="0"/>
              <a:t>What is it?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 R </a:t>
            </a:r>
            <a:r>
              <a:rPr lang="en-US" dirty="0"/>
              <a:t>package that makes it easy to build interactive web applications (apps) straight from </a:t>
            </a:r>
            <a:r>
              <a:rPr lang="en-US" dirty="0" smtClean="0"/>
              <a:t>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Combines the computational power of R with the interactivity of the modern web.</a:t>
            </a:r>
          </a:p>
          <a:p>
            <a:r>
              <a:rPr lang="en-US" dirty="0" smtClean="0"/>
              <a:t>Can host standalone apps on a webpage, embed them into R markdown documents or build dashboards</a:t>
            </a:r>
          </a:p>
          <a:p>
            <a:r>
              <a:rPr lang="en-US" dirty="0" smtClean="0"/>
              <a:t>Extend your shiny apps with</a:t>
            </a:r>
          </a:p>
          <a:p>
            <a:pPr lvl="1"/>
            <a:r>
              <a:rPr lang="en-US" dirty="0" smtClean="0"/>
              <a:t>CSS themes</a:t>
            </a:r>
          </a:p>
          <a:p>
            <a:pPr lvl="1"/>
            <a:r>
              <a:rPr lang="en-US" dirty="0" smtClean="0"/>
              <a:t>Html widgets</a:t>
            </a:r>
          </a:p>
          <a:p>
            <a:pPr lvl="1"/>
            <a:r>
              <a:rPr lang="en-US" dirty="0" smtClean="0"/>
              <a:t>JavaScript actions</a:t>
            </a:r>
          </a:p>
        </p:txBody>
      </p:sp>
    </p:spTree>
    <p:extLst>
      <p:ext uri="{BB962C8B-B14F-4D97-AF65-F5344CB8AC3E}">
        <p14:creationId xmlns:p14="http://schemas.microsoft.com/office/powerpoint/2010/main" val="287896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- options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44" y="1502876"/>
            <a:ext cx="8054598" cy="398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6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58417" y="3279548"/>
            <a:ext cx="1997182" cy="1563834"/>
            <a:chOff x="3029917" y="3166163"/>
            <a:chExt cx="1852047" cy="1119146"/>
          </a:xfrm>
        </p:grpSpPr>
        <p:sp>
          <p:nvSpPr>
            <p:cNvPr id="5" name="Rounded Rectangle 4"/>
            <p:cNvSpPr/>
            <p:nvPr/>
          </p:nvSpPr>
          <p:spPr>
            <a:xfrm>
              <a:off x="3029917" y="3166163"/>
              <a:ext cx="1852047" cy="77491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53903" y="3223480"/>
              <a:ext cx="160407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app.R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(R script)</a:t>
              </a:r>
              <a:endParaRPr lang="en-US" sz="12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048334" y="1749504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48334" y="3342525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48334" y="4935550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68775" y="3590128"/>
            <a:ext cx="200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server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75614" y="5275199"/>
            <a:ext cx="219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shinyApp</a:t>
            </a:r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</a:rPr>
              <a:t>ui,server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/>
          <p:cNvCxnSpPr>
            <a:stCxn id="5" idx="3"/>
            <a:endCxn id="7" idx="1"/>
          </p:cNvCxnSpPr>
          <p:nvPr/>
        </p:nvCxnSpPr>
        <p:spPr>
          <a:xfrm flipV="1">
            <a:off x="2955599" y="2258432"/>
            <a:ext cx="1092735" cy="15625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  <a:endCxn id="9" idx="1"/>
          </p:cNvCxnSpPr>
          <p:nvPr/>
        </p:nvCxnSpPr>
        <p:spPr>
          <a:xfrm>
            <a:off x="2955599" y="3820961"/>
            <a:ext cx="1092735" cy="16235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49656" y="1891599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looks like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49656" y="3484622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does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49656" y="5077645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Makes it work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3"/>
            <a:endCxn id="10" idx="1"/>
          </p:cNvCxnSpPr>
          <p:nvPr/>
        </p:nvCxnSpPr>
        <p:spPr>
          <a:xfrm>
            <a:off x="2955599" y="3820961"/>
            <a:ext cx="1113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66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Template – Example 1-0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389524" y="1509626"/>
            <a:ext cx="4900386" cy="33450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Examples – Built 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1500" y="2262614"/>
            <a:ext cx="4409267" cy="323227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89524" y="2262614"/>
            <a:ext cx="4409267" cy="323227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7367" r="8180" b="3276"/>
          <a:stretch/>
        </p:blipFill>
        <p:spPr>
          <a:xfrm>
            <a:off x="782664" y="2526222"/>
            <a:ext cx="3955723" cy="2681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3687" r="2571" b="4978"/>
          <a:stretch/>
        </p:blipFill>
        <p:spPr>
          <a:xfrm>
            <a:off x="6521258" y="2619211"/>
            <a:ext cx="4145797" cy="24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8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253" y="1540595"/>
            <a:ext cx="5115957" cy="4953193"/>
          </a:xfrm>
        </p:spPr>
        <p:txBody>
          <a:bodyPr/>
          <a:lstStyle/>
          <a:p>
            <a:r>
              <a:rPr lang="en-US" dirty="0" smtClean="0"/>
              <a:t>To add a widget, place a widget function in your </a:t>
            </a:r>
            <a:r>
              <a:rPr lang="en-US" dirty="0" err="1" smtClean="0"/>
              <a:t>ui</a:t>
            </a:r>
            <a:r>
              <a:rPr lang="en-US" dirty="0" smtClean="0"/>
              <a:t> object with;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b="1" dirty="0" smtClean="0"/>
              <a:t>name</a:t>
            </a:r>
            <a:r>
              <a:rPr lang="en-US" dirty="0" smtClean="0"/>
              <a:t> for the widget. The user will not see this name but you can use it to access the widgets value and create reactive elements based on it.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b="1" dirty="0" smtClean="0"/>
              <a:t>label</a:t>
            </a:r>
            <a:r>
              <a:rPr lang="en-US" dirty="0" smtClean="0"/>
              <a:t>. This should be a character string and will appear with the widget in your app. it can be an empty string “”.</a:t>
            </a:r>
          </a:p>
          <a:p>
            <a:r>
              <a:rPr lang="en-US" dirty="0" smtClean="0"/>
              <a:t>In this example the name is “action” and the label is “Action”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" y="1540596"/>
            <a:ext cx="5852954" cy="4311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29" y="5417689"/>
            <a:ext cx="3581900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1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0439D9-8631-4FC1-BCE0-1BDB23425EE1}">
  <ds:schemaRefs>
    <ds:schemaRef ds:uri="6dc4bcd6-49db-4c07-9060-8acfc67cef9f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fb0879af-3eba-417a-a55a-ffe6dcd6ca77"/>
    <ds:schemaRef ds:uri="http://schemas.microsoft.com/sharepoint/v3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1022</Words>
  <Application>Microsoft Office PowerPoint</Application>
  <PresentationFormat>Widescreen</PresentationFormat>
  <Paragraphs>216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Century Gothic</vt:lpstr>
      <vt:lpstr>Courier New</vt:lpstr>
      <vt:lpstr>Office Theme</vt:lpstr>
      <vt:lpstr>Shiny</vt:lpstr>
      <vt:lpstr>Outline </vt:lpstr>
      <vt:lpstr>Session 1</vt:lpstr>
      <vt:lpstr>Shiny!</vt:lpstr>
      <vt:lpstr>Shiny</vt:lpstr>
      <vt:lpstr>Shiny - options</vt:lpstr>
      <vt:lpstr>Structure</vt:lpstr>
      <vt:lpstr>R code</vt:lpstr>
      <vt:lpstr>Widgets</vt:lpstr>
      <vt:lpstr>Now you…</vt:lpstr>
      <vt:lpstr>Fisheries Informatics Project</vt:lpstr>
      <vt:lpstr>Species Dashboard</vt:lpstr>
      <vt:lpstr>Digital Stockbook</vt:lpstr>
      <vt:lpstr>IGFS Data Explorer</vt:lpstr>
      <vt:lpstr>Cod tagging</vt:lpstr>
      <vt:lpstr>Session 2</vt:lpstr>
      <vt:lpstr>Layout</vt:lpstr>
      <vt:lpstr>Layout code examples</vt:lpstr>
      <vt:lpstr>Layout</vt:lpstr>
      <vt:lpstr>Shinythemes</vt:lpstr>
      <vt:lpstr>Adding content &amp; Formatting</vt:lpstr>
      <vt:lpstr>Adding links</vt:lpstr>
      <vt:lpstr>Sharing your apps</vt:lpstr>
      <vt:lpstr>Sharing your apps</vt:lpstr>
      <vt:lpstr>Images</vt:lpstr>
      <vt:lpstr>Mapping - leaflet </vt:lpstr>
      <vt:lpstr>Incorporating plots/graphs</vt:lpstr>
      <vt:lpstr>Interactive plots - Plotly</vt:lpstr>
      <vt:lpstr>ggplot example</vt:lpstr>
      <vt:lpstr>Tables - Datatable</vt:lpstr>
      <vt:lpstr>Session 3</vt:lpstr>
      <vt:lpstr>Google analytics</vt:lpstr>
      <vt:lpstr>Shiny – Online tutorials</vt:lpstr>
      <vt:lpstr>Other Resources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2019-01-03T15:02:38Z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